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75" r:id="rId5"/>
    <p:sldId id="276" r:id="rId6"/>
    <p:sldId id="277" r:id="rId7"/>
    <p:sldId id="264" r:id="rId8"/>
    <p:sldId id="274" r:id="rId9"/>
    <p:sldId id="282" r:id="rId10"/>
    <p:sldId id="283" r:id="rId11"/>
    <p:sldId id="260" r:id="rId12"/>
    <p:sldId id="261" r:id="rId13"/>
    <p:sldId id="265" r:id="rId14"/>
    <p:sldId id="2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demo with wood MLC &amp; light</a:t>
            </a:r>
          </a:p>
        </p:txBody>
      </p:sp>
      <p:sp>
        <p:nvSpPr>
          <p:cNvPr id="4" name="Slide Number Placeholder 3"/>
          <p:cNvSpPr>
            <a:spLocks noGrp="1"/>
          </p:cNvSpPr>
          <p:nvPr>
            <p:ph type="sldNum" sz="quarter" idx="5"/>
          </p:nvPr>
        </p:nvSpPr>
        <p:spPr/>
        <p:txBody>
          <a:bodyPr/>
          <a:lstStyle/>
          <a:p>
            <a:fld id="{7AE7B803-5FCA-474D-9C85-BE7A636F01C1}" type="slidenum">
              <a:rPr lang="en-US" smtClean="0"/>
              <a:t>13</a:t>
            </a:fld>
            <a:endParaRPr lang="en-US"/>
          </a:p>
        </p:txBody>
      </p:sp>
    </p:spTree>
    <p:extLst>
      <p:ext uri="{BB962C8B-B14F-4D97-AF65-F5344CB8AC3E}">
        <p14:creationId xmlns:p14="http://schemas.microsoft.com/office/powerpoint/2010/main" val="692522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annotations of organs on a human body.</a:t>
            </a:r>
            <a:endParaRPr sz="1800" dirty="0"/>
          </a:p>
        </p:txBody>
      </p:sp>
    </p:spTree>
    <p:extLst>
      <p:ext uri="{BB962C8B-B14F-4D97-AF65-F5344CB8AC3E}">
        <p14:creationId xmlns:p14="http://schemas.microsoft.com/office/powerpoint/2010/main" val="27020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slices contoured (showing how repetitive the task is.</a:t>
            </a:r>
            <a:endParaRPr sz="1800" dirty="0"/>
          </a:p>
        </p:txBody>
      </p:sp>
    </p:spTree>
    <p:extLst>
      <p:ext uri="{BB962C8B-B14F-4D97-AF65-F5344CB8AC3E}">
        <p14:creationId xmlns:p14="http://schemas.microsoft.com/office/powerpoint/2010/main" val="6071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10</a:t>
            </a:fld>
            <a:endParaRPr lang="en-US"/>
          </a:p>
        </p:txBody>
      </p:sp>
    </p:spTree>
    <p:extLst>
      <p:ext uri="{BB962C8B-B14F-4D97-AF65-F5344CB8AC3E}">
        <p14:creationId xmlns:p14="http://schemas.microsoft.com/office/powerpoint/2010/main" val="3811524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Coronal</a:t>
            </a:r>
          </a:p>
        </p:txBody>
      </p:sp>
      <p:sp>
        <p:nvSpPr>
          <p:cNvPr id="4" name="Slide Number Placeholder 3"/>
          <p:cNvSpPr>
            <a:spLocks noGrp="1"/>
          </p:cNvSpPr>
          <p:nvPr>
            <p:ph type="sldNum" sz="quarter" idx="5"/>
          </p:nvPr>
        </p:nvSpPr>
        <p:spPr/>
        <p:txBody>
          <a:bodyPr/>
          <a:lstStyle/>
          <a:p>
            <a:fld id="{7AE7B803-5FCA-474D-9C85-BE7A636F01C1}" type="slidenum">
              <a:rPr lang="en-US" smtClean="0"/>
              <a:t>12</a:t>
            </a:fld>
            <a:endParaRPr lang="en-US"/>
          </a:p>
        </p:txBody>
      </p:sp>
    </p:spTree>
    <p:extLst>
      <p:ext uri="{BB962C8B-B14F-4D97-AF65-F5344CB8AC3E}">
        <p14:creationId xmlns:p14="http://schemas.microsoft.com/office/powerpoint/2010/main" val="18381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jpg"/><Relationship Id="rId11" Type="http://schemas.openxmlformats.org/officeDocument/2006/relationships/image" Target="../media/image41.sv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8.sv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1.sv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2.jpg"/></Relationships>
</file>

<file path=ppt/slides/_rels/slide1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normAutofit fontScale="90000"/>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spTree>
    <p:extLst>
      <p:ext uri="{BB962C8B-B14F-4D97-AF65-F5344CB8AC3E}">
        <p14:creationId xmlns:p14="http://schemas.microsoft.com/office/powerpoint/2010/main" val="3512007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0BB2428-18B9-CABE-D095-AA434B13BA43}"/>
              </a:ext>
            </a:extLst>
          </p:cNvPr>
          <p:cNvSpPr txBox="1"/>
          <p:nvPr/>
        </p:nvSpPr>
        <p:spPr>
          <a:xfrm>
            <a:off x="7204462" y="5100753"/>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232270" y="599768"/>
            <a:ext cx="2467262" cy="739734"/>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923216" y="599768"/>
            <a:ext cx="3036513" cy="714377"/>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4570" y="1314145"/>
            <a:ext cx="671688" cy="671688"/>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528" y="2300928"/>
            <a:ext cx="3757472" cy="2818104"/>
          </a:xfrm>
          <a:prstGeom prst="rect">
            <a:avLst/>
          </a:prstGeom>
        </p:spPr>
      </p:pic>
      <p:sp>
        <p:nvSpPr>
          <p:cNvPr id="29" name="TextBox 28">
            <a:extLst>
              <a:ext uri="{FF2B5EF4-FFF2-40B4-BE49-F238E27FC236}">
                <a16:creationId xmlns:a16="http://schemas.microsoft.com/office/drawing/2014/main" id="{C0DAA507-F22A-C494-9795-7B0734ABF85B}"/>
              </a:ext>
            </a:extLst>
          </p:cNvPr>
          <p:cNvSpPr txBox="1"/>
          <p:nvPr/>
        </p:nvSpPr>
        <p:spPr>
          <a:xfrm>
            <a:off x="56346" y="5117493"/>
            <a:ext cx="4170811" cy="830997"/>
          </a:xfrm>
          <a:prstGeom prst="rect">
            <a:avLst/>
          </a:prstGeom>
          <a:noFill/>
        </p:spPr>
        <p:txBody>
          <a:bodyPr wrap="square" rtlCol="0">
            <a:spAutoFit/>
          </a:bodyPr>
          <a:lstStyle/>
          <a:p>
            <a:r>
              <a:rPr lang="en-US" sz="2400" dirty="0"/>
              <a:t>+: Safe</a:t>
            </a:r>
          </a:p>
          <a:p>
            <a:r>
              <a:rPr lang="en-US" sz="2400" dirty="0"/>
              <a:t>-: Tumor needs to be localized</a:t>
            </a:r>
          </a:p>
        </p:txBody>
      </p:sp>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04168"/>
            <a:ext cx="4227157" cy="2818104"/>
          </a:xfrm>
          <a:prstGeom prst="rect">
            <a:avLst/>
          </a:prstGeom>
        </p:spPr>
      </p:pic>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8816" y="1356391"/>
            <a:ext cx="604085" cy="604085"/>
          </a:xfrm>
          <a:prstGeom prst="rect">
            <a:avLst/>
          </a:prstGeom>
        </p:spPr>
      </p:pic>
      <p:sp>
        <p:nvSpPr>
          <p:cNvPr id="5" name="TextBox 4">
            <a:extLst>
              <a:ext uri="{FF2B5EF4-FFF2-40B4-BE49-F238E27FC236}">
                <a16:creationId xmlns:a16="http://schemas.microsoft.com/office/drawing/2014/main" id="{A75E1E36-1CE3-4072-63F8-A4141AB84C07}"/>
              </a:ext>
            </a:extLst>
          </p:cNvPr>
          <p:cNvSpPr txBox="1"/>
          <p:nvPr/>
        </p:nvSpPr>
        <p:spPr>
          <a:xfrm>
            <a:off x="390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9206258" y="1339502"/>
            <a:ext cx="2986548" cy="646331"/>
          </a:xfrm>
          <a:prstGeom prst="rect">
            <a:avLst/>
          </a:prstGeom>
          <a:noFill/>
        </p:spPr>
        <p:txBody>
          <a:bodyPr wrap="square" rtlCol="0">
            <a:spAutoFit/>
          </a:bodyPr>
          <a:lstStyle/>
          <a:p>
            <a:pPr algn="r"/>
            <a:r>
              <a:rPr lang="en-US" sz="3600" dirty="0"/>
              <a:t>Chemotherapy</a:t>
            </a:r>
            <a:endParaRPr lang="en-US" dirty="0"/>
          </a:p>
        </p:txBody>
      </p:sp>
      <p:sp>
        <p:nvSpPr>
          <p:cNvPr id="12" name="Rectangle 11">
            <a:extLst>
              <a:ext uri="{FF2B5EF4-FFF2-40B4-BE49-F238E27FC236}">
                <a16:creationId xmlns:a16="http://schemas.microsoft.com/office/drawing/2014/main" id="{C1A68EF9-366B-7143-1122-E3F72B271FE9}"/>
              </a:ext>
            </a:extLst>
          </p:cNvPr>
          <p:cNvSpPr/>
          <p:nvPr/>
        </p:nvSpPr>
        <p:spPr>
          <a:xfrm>
            <a:off x="0" y="0"/>
            <a:ext cx="12192000" cy="68579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630991-F278-BEAD-C7E1-F6333D4AA982}"/>
              </a:ext>
            </a:extLst>
          </p:cNvPr>
          <p:cNvSpPr txBox="1"/>
          <p:nvPr/>
        </p:nvSpPr>
        <p:spPr>
          <a:xfrm>
            <a:off x="4382729" y="1467320"/>
            <a:ext cx="3426541" cy="646331"/>
          </a:xfrm>
          <a:prstGeom prst="rect">
            <a:avLst/>
          </a:prstGeom>
          <a:noFill/>
        </p:spPr>
        <p:txBody>
          <a:bodyPr wrap="square" rtlCol="0">
            <a:spAutoFit/>
          </a:bodyPr>
          <a:lstStyle/>
          <a:p>
            <a:pPr algn="ctr"/>
            <a:r>
              <a:rPr lang="en-US" sz="3600" dirty="0"/>
              <a:t>Radiotherapy</a:t>
            </a:r>
            <a:endParaRPr lang="en-US" dirty="0"/>
          </a:p>
        </p:txBody>
      </p:sp>
      <p:cxnSp>
        <p:nvCxnSpPr>
          <p:cNvPr id="21" name="Straight Arrow Connector 20">
            <a:extLst>
              <a:ext uri="{FF2B5EF4-FFF2-40B4-BE49-F238E27FC236}">
                <a16:creationId xmlns:a16="http://schemas.microsoft.com/office/drawing/2014/main" id="{5237D9AA-BC23-93B6-7D12-FEEF9A3E5BA6}"/>
              </a:ext>
            </a:extLst>
          </p:cNvPr>
          <p:cNvCxnSpPr>
            <a:cxnSpLocks/>
            <a:endCxn id="7" idx="0"/>
          </p:cNvCxnSpPr>
          <p:nvPr/>
        </p:nvCxnSpPr>
        <p:spPr>
          <a:xfrm>
            <a:off x="6095999" y="747772"/>
            <a:ext cx="1" cy="719548"/>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Intensity-modulated radiation therapy (imrt): what is it, symptoms and  treatment | Top Doctors">
            <a:extLst>
              <a:ext uri="{FF2B5EF4-FFF2-40B4-BE49-F238E27FC236}">
                <a16:creationId xmlns:a16="http://schemas.microsoft.com/office/drawing/2014/main" id="{3156E593-E4D7-3B94-0E48-595B50A9E9C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5640" y="2100795"/>
            <a:ext cx="5760720" cy="3830955"/>
          </a:xfrm>
          <a:prstGeom prst="rect">
            <a:avLst/>
          </a:prstGeom>
          <a:noFill/>
          <a:ln>
            <a:noFill/>
          </a:ln>
        </p:spPr>
      </p:pic>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29496"/>
            <a:ext cx="10515600" cy="1024406"/>
          </a:xfrm>
        </p:spPr>
        <p:txBody>
          <a:bodyPr/>
          <a:lstStyle/>
          <a:p>
            <a:pPr algn="ctr"/>
            <a:r>
              <a:rPr lang="en-US" dirty="0"/>
              <a:t>Cancer treatments</a:t>
            </a:r>
          </a:p>
        </p:txBody>
      </p:sp>
      <p:pic>
        <p:nvPicPr>
          <p:cNvPr id="17" name="Graphic 16">
            <a:extLst>
              <a:ext uri="{FF2B5EF4-FFF2-40B4-BE49-F238E27FC236}">
                <a16:creationId xmlns:a16="http://schemas.microsoft.com/office/drawing/2014/main" id="{427AC21A-40AF-B9C6-998E-CEFCC1127F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09400" y="1467320"/>
            <a:ext cx="702040" cy="702040"/>
          </a:xfrm>
          <a:prstGeom prst="rect">
            <a:avLst/>
          </a:prstGeom>
        </p:spPr>
      </p:pic>
      <p:pic>
        <p:nvPicPr>
          <p:cNvPr id="19" name="Graphic 18">
            <a:extLst>
              <a:ext uri="{FF2B5EF4-FFF2-40B4-BE49-F238E27FC236}">
                <a16:creationId xmlns:a16="http://schemas.microsoft.com/office/drawing/2014/main" id="{1C2D6FB0-DC05-6201-EE65-6C4696D846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3880559" y="1467320"/>
            <a:ext cx="702040" cy="702040"/>
          </a:xfrm>
          <a:prstGeom prst="rect">
            <a:avLst/>
          </a:prstGeom>
        </p:spPr>
      </p:pic>
      <p:sp>
        <p:nvSpPr>
          <p:cNvPr id="20" name="TextBox 19">
            <a:extLst>
              <a:ext uri="{FF2B5EF4-FFF2-40B4-BE49-F238E27FC236}">
                <a16:creationId xmlns:a16="http://schemas.microsoft.com/office/drawing/2014/main" id="{5AFA761F-9111-B31F-6168-D19CE2C3E2F6}"/>
              </a:ext>
            </a:extLst>
          </p:cNvPr>
          <p:cNvSpPr txBox="1"/>
          <p:nvPr/>
        </p:nvSpPr>
        <p:spPr>
          <a:xfrm>
            <a:off x="3215639" y="5936583"/>
            <a:ext cx="5760720" cy="830997"/>
          </a:xfrm>
          <a:prstGeom prst="rect">
            <a:avLst/>
          </a:prstGeom>
          <a:noFill/>
        </p:spPr>
        <p:txBody>
          <a:bodyPr wrap="square" rtlCol="0">
            <a:spAutoFit/>
          </a:bodyPr>
          <a:lstStyle/>
          <a:p>
            <a:r>
              <a:rPr lang="en-US" sz="2400" dirty="0"/>
              <a:t>+: Relatively safe (most tissues are spared)</a:t>
            </a:r>
          </a:p>
          <a:p>
            <a:r>
              <a:rPr lang="en-US" sz="2400" dirty="0"/>
              <a:t>-: Tumor needs to be (relatively) localized</a:t>
            </a:r>
          </a:p>
        </p:txBody>
      </p:sp>
    </p:spTree>
    <p:extLst>
      <p:ext uri="{BB962C8B-B14F-4D97-AF65-F5344CB8AC3E}">
        <p14:creationId xmlns:p14="http://schemas.microsoft.com/office/powerpoint/2010/main" val="46333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5334000" cy="1325563"/>
          </a:xfrm>
        </p:spPr>
        <p:txBody>
          <a:bodyPr/>
          <a:lstStyle/>
          <a:p>
            <a:r>
              <a:rPr lang="en-US" dirty="0"/>
              <a:t>Waves are like…</a:t>
            </a:r>
          </a:p>
        </p:txBody>
      </p:sp>
      <p:sp>
        <p:nvSpPr>
          <p:cNvPr id="4" name="Title 1">
            <a:extLst>
              <a:ext uri="{FF2B5EF4-FFF2-40B4-BE49-F238E27FC236}">
                <a16:creationId xmlns:a16="http://schemas.microsoft.com/office/drawing/2014/main" id="{165992D5-731C-18E2-0F8C-69218EF7441D}"/>
              </a:ext>
            </a:extLst>
          </p:cNvPr>
          <p:cNvSpPr txBox="1">
            <a:spLocks/>
          </p:cNvSpPr>
          <p:nvPr/>
        </p:nvSpPr>
        <p:spPr>
          <a:xfrm>
            <a:off x="6096000" y="365124"/>
            <a:ext cx="51707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Poison!</a:t>
            </a:r>
          </a:p>
        </p:txBody>
      </p:sp>
      <p:pic>
        <p:nvPicPr>
          <p:cNvPr id="17" name="Content Placeholder 16">
            <a:extLst>
              <a:ext uri="{FF2B5EF4-FFF2-40B4-BE49-F238E27FC236}">
                <a16:creationId xmlns:a16="http://schemas.microsoft.com/office/drawing/2014/main" id="{2B67CBE6-0745-F67D-AD46-B0636638CA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0298" y="1825625"/>
            <a:ext cx="4017404" cy="4351338"/>
          </a:xfrm>
        </p:spPr>
      </p:pic>
      <p:pic>
        <p:nvPicPr>
          <p:cNvPr id="7" name="Content Placeholder 6" descr="A picture containing cup, coffee, indoor&#10;&#10;Description automatically generated">
            <a:extLst>
              <a:ext uri="{FF2B5EF4-FFF2-40B4-BE49-F238E27FC236}">
                <a16:creationId xmlns:a16="http://schemas.microsoft.com/office/drawing/2014/main" id="{D39D5EE4-9A8A-DFFF-5F57-2DBCD3FB44F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339137" y="1924554"/>
            <a:ext cx="1800476" cy="4153480"/>
          </a:xfrm>
        </p:spPr>
      </p:pic>
    </p:spTree>
    <p:extLst>
      <p:ext uri="{BB962C8B-B14F-4D97-AF65-F5344CB8AC3E}">
        <p14:creationId xmlns:p14="http://schemas.microsoft.com/office/powerpoint/2010/main" val="42680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15AF5C0-48FD-9495-1396-BC8D9E94C901}"/>
              </a:ext>
            </a:extLst>
          </p:cNvPr>
          <p:cNvCxnSpPr>
            <a:cxnSpLocks/>
          </p:cNvCxnSpPr>
          <p:nvPr/>
        </p:nvCxnSpPr>
        <p:spPr>
          <a:xfrm>
            <a:off x="3571240" y="4369816"/>
            <a:ext cx="7574643" cy="2360295"/>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6D7F70C0-405F-3744-5A2A-83B46089791C}"/>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023256" y="1615871"/>
            <a:ext cx="4811486" cy="4811486"/>
          </a:xfrm>
        </p:spPr>
      </p:pic>
      <p:cxnSp>
        <p:nvCxnSpPr>
          <p:cNvPr id="47" name="Straight Connector 46">
            <a:extLst>
              <a:ext uri="{FF2B5EF4-FFF2-40B4-BE49-F238E27FC236}">
                <a16:creationId xmlns:a16="http://schemas.microsoft.com/office/drawing/2014/main" id="{10E0BA6E-32CE-1B44-9DBD-465F2649818E}"/>
              </a:ext>
            </a:extLst>
          </p:cNvPr>
          <p:cNvCxnSpPr>
            <a:cxnSpLocks/>
          </p:cNvCxnSpPr>
          <p:nvPr/>
        </p:nvCxnSpPr>
        <p:spPr>
          <a:xfrm>
            <a:off x="3627120" y="4392736"/>
            <a:ext cx="1932432" cy="601821"/>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10330544" cy="1325563"/>
          </a:xfrm>
        </p:spPr>
        <p:txBody>
          <a:bodyPr/>
          <a:lstStyle/>
          <a:p>
            <a:r>
              <a:rPr lang="en-US" dirty="0"/>
              <a:t>Targeting the tumor </a:t>
            </a:r>
          </a:p>
        </p:txBody>
      </p:sp>
      <p:cxnSp>
        <p:nvCxnSpPr>
          <p:cNvPr id="16" name="Straight Connector 15">
            <a:extLst>
              <a:ext uri="{FF2B5EF4-FFF2-40B4-BE49-F238E27FC236}">
                <a16:creationId xmlns:a16="http://schemas.microsoft.com/office/drawing/2014/main" id="{CD157EA6-4E46-49D0-537E-F7CB1A3A075F}"/>
              </a:ext>
            </a:extLst>
          </p:cNvPr>
          <p:cNvCxnSpPr>
            <a:cxnSpLocks/>
            <a:endCxn id="14" idx="3"/>
          </p:cNvCxnSpPr>
          <p:nvPr/>
        </p:nvCxnSpPr>
        <p:spPr>
          <a:xfrm>
            <a:off x="2737810" y="4007087"/>
            <a:ext cx="8430933" cy="14533"/>
          </a:xfrm>
          <a:prstGeom prst="line">
            <a:avLst/>
          </a:prstGeom>
          <a:ln w="203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C726FD-9B82-7C80-5EF3-21D2A2C4772B}"/>
              </a:ext>
            </a:extLst>
          </p:cNvPr>
          <p:cNvCxnSpPr>
            <a:cxnSpLocks/>
          </p:cNvCxnSpPr>
          <p:nvPr/>
        </p:nvCxnSpPr>
        <p:spPr>
          <a:xfrm flipV="1">
            <a:off x="3627120" y="1615871"/>
            <a:ext cx="7447280" cy="2051889"/>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054D86F-281F-9B57-FC96-63E550C5055D}"/>
              </a:ext>
            </a:extLst>
          </p:cNvPr>
          <p:cNvCxnSpPr>
            <a:cxnSpLocks/>
          </p:cNvCxnSpPr>
          <p:nvPr/>
        </p:nvCxnSpPr>
        <p:spPr>
          <a:xfrm flipV="1">
            <a:off x="3627119" y="3090090"/>
            <a:ext cx="2046094" cy="577670"/>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19231AB-CD18-DC78-FC8F-9B77DB516D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268297" y="2693298"/>
            <a:ext cx="2653289" cy="2674686"/>
          </a:xfrm>
          <a:prstGeom prst="rect">
            <a:avLst/>
          </a:prstGeom>
        </p:spPr>
      </p:pic>
      <p:pic>
        <p:nvPicPr>
          <p:cNvPr id="14" name="Content Placeholder 13">
            <a:extLst>
              <a:ext uri="{FF2B5EF4-FFF2-40B4-BE49-F238E27FC236}">
                <a16:creationId xmlns:a16="http://schemas.microsoft.com/office/drawing/2014/main" id="{5377DC3A-FD81-3213-7D3E-24242CE0765B}"/>
              </a:ext>
            </a:extLst>
          </p:cNvPr>
          <p:cNvPicPr>
            <a:picLocks noGrp="1" noChangeAspect="1"/>
          </p:cNvPicPr>
          <p:nvPr>
            <p:ph sz="half" idx="2"/>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6568" y="1247940"/>
            <a:ext cx="3922175" cy="5547359"/>
          </a:xfrm>
        </p:spPr>
      </p:pic>
      <p:pic>
        <p:nvPicPr>
          <p:cNvPr id="6" name="Graphic 5">
            <a:extLst>
              <a:ext uri="{FF2B5EF4-FFF2-40B4-BE49-F238E27FC236}">
                <a16:creationId xmlns:a16="http://schemas.microsoft.com/office/drawing/2014/main" id="{D15527E1-443B-3BEE-A135-7B0B7A03E5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08685" y="3740474"/>
            <a:ext cx="445505" cy="416560"/>
          </a:xfrm>
          <a:prstGeom prst="rect">
            <a:avLst/>
          </a:prstGeom>
        </p:spPr>
      </p:pic>
    </p:spTree>
    <p:extLst>
      <p:ext uri="{BB962C8B-B14F-4D97-AF65-F5344CB8AC3E}">
        <p14:creationId xmlns:p14="http://schemas.microsoft.com/office/powerpoint/2010/main" val="484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par>
                          <p:cTn id="38" fill="hold">
                            <p:stCondLst>
                              <p:cond delay="500"/>
                            </p:stCondLst>
                            <p:childTnLst>
                              <p:par>
                                <p:cTn id="39" presetID="10" presetClass="exit" presetSubtype="0" fill="hold" nodeType="after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8DEC-63BB-32C2-93E9-B749856B7873}"/>
              </a:ext>
            </a:extLst>
          </p:cNvPr>
          <p:cNvSpPr>
            <a:spLocks noGrp="1"/>
          </p:cNvSpPr>
          <p:nvPr>
            <p:ph type="title"/>
          </p:nvPr>
        </p:nvSpPr>
        <p:spPr/>
        <p:txBody>
          <a:bodyPr/>
          <a:lstStyle/>
          <a:p>
            <a:r>
              <a:rPr lang="en-US" dirty="0"/>
              <a:t>Multi-Leaf Collimator</a:t>
            </a:r>
          </a:p>
        </p:txBody>
      </p:sp>
      <p:pic>
        <p:nvPicPr>
          <p:cNvPr id="4" name="Picture 3" descr="A picture containing text, yellow&#10;&#10;Description automatically generated">
            <a:extLst>
              <a:ext uri="{FF2B5EF4-FFF2-40B4-BE49-F238E27FC236}">
                <a16:creationId xmlns:a16="http://schemas.microsoft.com/office/drawing/2014/main" id="{F105BECB-150D-ADB1-26BD-5626E5F1E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2959753"/>
            <a:ext cx="2752725" cy="2428875"/>
          </a:xfrm>
          <a:prstGeom prst="rect">
            <a:avLst/>
          </a:prstGeom>
        </p:spPr>
      </p:pic>
      <p:pic>
        <p:nvPicPr>
          <p:cNvPr id="6" name="Picture 5" descr="A picture containing indoor, linear accelerator, device, miller&#10;&#10;Description automatically generated">
            <a:extLst>
              <a:ext uri="{FF2B5EF4-FFF2-40B4-BE49-F238E27FC236}">
                <a16:creationId xmlns:a16="http://schemas.microsoft.com/office/drawing/2014/main" id="{42A4C165-6F5A-3C69-1D4F-890EDF7D1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90688"/>
            <a:ext cx="6031992" cy="4572000"/>
          </a:xfrm>
          <a:prstGeom prst="rect">
            <a:avLst/>
          </a:prstGeom>
        </p:spPr>
      </p:pic>
      <p:cxnSp>
        <p:nvCxnSpPr>
          <p:cNvPr id="7" name="Straight Arrow Connector 6">
            <a:extLst>
              <a:ext uri="{FF2B5EF4-FFF2-40B4-BE49-F238E27FC236}">
                <a16:creationId xmlns:a16="http://schemas.microsoft.com/office/drawing/2014/main" id="{933034AA-40F0-80B8-5264-7C920D57605D}"/>
              </a:ext>
            </a:extLst>
          </p:cNvPr>
          <p:cNvCxnSpPr>
            <a:cxnSpLocks/>
          </p:cNvCxnSpPr>
          <p:nvPr/>
        </p:nvCxnSpPr>
        <p:spPr>
          <a:xfrm>
            <a:off x="1752600" y="2124075"/>
            <a:ext cx="1581150" cy="22860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379B8F3-057B-717F-D90B-2651FDF405C7}"/>
              </a:ext>
            </a:extLst>
          </p:cNvPr>
          <p:cNvSpPr/>
          <p:nvPr/>
        </p:nvSpPr>
        <p:spPr>
          <a:xfrm rot="19998805">
            <a:off x="2295525" y="3062288"/>
            <a:ext cx="819150" cy="40957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7C8C33D-8D63-EA28-6BE1-595CD6FEC994}"/>
              </a:ext>
            </a:extLst>
          </p:cNvPr>
          <p:cNvSpPr/>
          <p:nvPr/>
        </p:nvSpPr>
        <p:spPr>
          <a:xfrm>
            <a:off x="3044825" y="2276400"/>
            <a:ext cx="5937250" cy="866849"/>
          </a:xfrm>
          <a:custGeom>
            <a:avLst/>
            <a:gdLst>
              <a:gd name="connsiteX0" fmla="*/ 0 w 5915025"/>
              <a:gd name="connsiteY0" fmla="*/ 790649 h 828749"/>
              <a:gd name="connsiteX1" fmla="*/ 3514725 w 5915025"/>
              <a:gd name="connsiteY1" fmla="*/ 74 h 828749"/>
              <a:gd name="connsiteX2" fmla="*/ 5915025 w 5915025"/>
              <a:gd name="connsiteY2" fmla="*/ 828749 h 828749"/>
            </a:gdLst>
            <a:ahLst/>
            <a:cxnLst>
              <a:cxn ang="0">
                <a:pos x="connsiteX0" y="connsiteY0"/>
              </a:cxn>
              <a:cxn ang="0">
                <a:pos x="connsiteX1" y="connsiteY1"/>
              </a:cxn>
              <a:cxn ang="0">
                <a:pos x="connsiteX2" y="connsiteY2"/>
              </a:cxn>
            </a:cxnLst>
            <a:rect l="l" t="t" r="r" b="b"/>
            <a:pathLst>
              <a:path w="5915025" h="828749">
                <a:moveTo>
                  <a:pt x="0" y="790649"/>
                </a:moveTo>
                <a:cubicBezTo>
                  <a:pt x="1264444" y="392186"/>
                  <a:pt x="2528888" y="-6276"/>
                  <a:pt x="3514725" y="74"/>
                </a:cubicBezTo>
                <a:cubicBezTo>
                  <a:pt x="4500562" y="6424"/>
                  <a:pt x="5207793" y="417586"/>
                  <a:pt x="5915025" y="828749"/>
                </a:cubicBezTo>
              </a:path>
            </a:pathLst>
          </a:custGeom>
          <a:noFill/>
          <a:ln w="762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19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C7B3-943C-FFE5-24A3-00A4127F79E4}"/>
              </a:ext>
            </a:extLst>
          </p:cNvPr>
          <p:cNvSpPr>
            <a:spLocks noGrp="1"/>
          </p:cNvSpPr>
          <p:nvPr>
            <p:ph type="title"/>
          </p:nvPr>
        </p:nvSpPr>
        <p:spPr/>
        <p:txBody>
          <a:bodyPr/>
          <a:lstStyle/>
          <a:p>
            <a:r>
              <a:rPr lang="en-US" dirty="0"/>
              <a:t>Dose Spread</a:t>
            </a:r>
          </a:p>
        </p:txBody>
      </p:sp>
      <p:pic>
        <p:nvPicPr>
          <p:cNvPr id="5" name="Content Placeholder 4" descr="A picture containing light&#10;&#10;Description automatically generated">
            <a:extLst>
              <a:ext uri="{FF2B5EF4-FFF2-40B4-BE49-F238E27FC236}">
                <a16:creationId xmlns:a16="http://schemas.microsoft.com/office/drawing/2014/main" id="{A51FA781-2CF6-4E77-9819-0E01407DCA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14" b="14338"/>
          <a:stretch/>
        </p:blipFill>
        <p:spPr>
          <a:xfrm>
            <a:off x="828675" y="1690688"/>
            <a:ext cx="7296150" cy="4652945"/>
          </a:xfrm>
        </p:spPr>
      </p:pic>
      <p:pic>
        <p:nvPicPr>
          <p:cNvPr id="7" name="Picture 6" descr="Background pattern&#10;&#10;Description automatically generated">
            <a:extLst>
              <a:ext uri="{FF2B5EF4-FFF2-40B4-BE49-F238E27FC236}">
                <a16:creationId xmlns:a16="http://schemas.microsoft.com/office/drawing/2014/main" id="{FA65F3C8-7B5F-67C4-EEC3-A1F286787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300912" y="3917148"/>
            <a:ext cx="2857500" cy="200025"/>
          </a:xfrm>
          <a:prstGeom prst="rect">
            <a:avLst/>
          </a:prstGeom>
        </p:spPr>
      </p:pic>
      <p:sp>
        <p:nvSpPr>
          <p:cNvPr id="8" name="TextBox 7">
            <a:extLst>
              <a:ext uri="{FF2B5EF4-FFF2-40B4-BE49-F238E27FC236}">
                <a16:creationId xmlns:a16="http://schemas.microsoft.com/office/drawing/2014/main" id="{54A8D253-D373-C233-AD82-99FE931ACA77}"/>
              </a:ext>
            </a:extLst>
          </p:cNvPr>
          <p:cNvSpPr txBox="1"/>
          <p:nvPr/>
        </p:nvSpPr>
        <p:spPr>
          <a:xfrm>
            <a:off x="8829675" y="2403744"/>
            <a:ext cx="718274" cy="369332"/>
          </a:xfrm>
          <a:prstGeom prst="rect">
            <a:avLst/>
          </a:prstGeom>
          <a:noFill/>
        </p:spPr>
        <p:txBody>
          <a:bodyPr wrap="none" rtlCol="0">
            <a:spAutoFit/>
          </a:bodyPr>
          <a:lstStyle/>
          <a:p>
            <a:r>
              <a:rPr lang="en-US" dirty="0"/>
              <a:t>80 </a:t>
            </a:r>
            <a:r>
              <a:rPr lang="en-US" dirty="0" err="1"/>
              <a:t>Gy</a:t>
            </a:r>
            <a:endParaRPr lang="en-US" dirty="0"/>
          </a:p>
        </p:txBody>
      </p:sp>
      <p:sp>
        <p:nvSpPr>
          <p:cNvPr id="9" name="TextBox 8">
            <a:extLst>
              <a:ext uri="{FF2B5EF4-FFF2-40B4-BE49-F238E27FC236}">
                <a16:creationId xmlns:a16="http://schemas.microsoft.com/office/drawing/2014/main" id="{AF27B0A2-A024-4B8D-407B-CF4DADB73FE8}"/>
              </a:ext>
            </a:extLst>
          </p:cNvPr>
          <p:cNvSpPr txBox="1"/>
          <p:nvPr/>
        </p:nvSpPr>
        <p:spPr>
          <a:xfrm>
            <a:off x="8829675" y="5261245"/>
            <a:ext cx="601255" cy="369332"/>
          </a:xfrm>
          <a:prstGeom prst="rect">
            <a:avLst/>
          </a:prstGeom>
          <a:noFill/>
        </p:spPr>
        <p:txBody>
          <a:bodyPr wrap="none" rtlCol="0">
            <a:spAutoFit/>
          </a:bodyPr>
          <a:lstStyle/>
          <a:p>
            <a:r>
              <a:rPr lang="en-US" dirty="0"/>
              <a:t>0 </a:t>
            </a:r>
            <a:r>
              <a:rPr lang="en-US" dirty="0" err="1"/>
              <a:t>Gy</a:t>
            </a:r>
            <a:endParaRPr lang="en-US" dirty="0"/>
          </a:p>
        </p:txBody>
      </p:sp>
      <p:sp>
        <p:nvSpPr>
          <p:cNvPr id="10" name="TextBox 9">
            <a:extLst>
              <a:ext uri="{FF2B5EF4-FFF2-40B4-BE49-F238E27FC236}">
                <a16:creationId xmlns:a16="http://schemas.microsoft.com/office/drawing/2014/main" id="{2D70EBA5-2CD6-5B28-C520-2376D94A0D5E}"/>
              </a:ext>
            </a:extLst>
          </p:cNvPr>
          <p:cNvSpPr txBox="1"/>
          <p:nvPr/>
        </p:nvSpPr>
        <p:spPr>
          <a:xfrm>
            <a:off x="9549652" y="2403744"/>
            <a:ext cx="1284326" cy="369332"/>
          </a:xfrm>
          <a:prstGeom prst="rect">
            <a:avLst/>
          </a:prstGeom>
          <a:noFill/>
        </p:spPr>
        <p:txBody>
          <a:bodyPr wrap="none" rtlCol="0">
            <a:spAutoFit/>
          </a:bodyPr>
          <a:lstStyle/>
          <a:p>
            <a:r>
              <a:rPr lang="en-US" i="1" dirty="0"/>
              <a:t>“high dose”</a:t>
            </a:r>
          </a:p>
        </p:txBody>
      </p:sp>
      <p:sp>
        <p:nvSpPr>
          <p:cNvPr id="11" name="TextBox 10">
            <a:extLst>
              <a:ext uri="{FF2B5EF4-FFF2-40B4-BE49-F238E27FC236}">
                <a16:creationId xmlns:a16="http://schemas.microsoft.com/office/drawing/2014/main" id="{4889B537-DC34-B2B1-BA0D-A84A8F6C5B9E}"/>
              </a:ext>
            </a:extLst>
          </p:cNvPr>
          <p:cNvSpPr txBox="1"/>
          <p:nvPr/>
        </p:nvSpPr>
        <p:spPr>
          <a:xfrm>
            <a:off x="9630956" y="5261245"/>
            <a:ext cx="1203022" cy="369332"/>
          </a:xfrm>
          <a:prstGeom prst="rect">
            <a:avLst/>
          </a:prstGeom>
          <a:noFill/>
        </p:spPr>
        <p:txBody>
          <a:bodyPr wrap="none" rtlCol="0">
            <a:spAutoFit/>
          </a:bodyPr>
          <a:lstStyle/>
          <a:p>
            <a:r>
              <a:rPr lang="en-US" i="1" dirty="0"/>
              <a:t>“low dose”</a:t>
            </a:r>
          </a:p>
        </p:txBody>
      </p:sp>
    </p:spTree>
    <p:extLst>
      <p:ext uri="{BB962C8B-B14F-4D97-AF65-F5344CB8AC3E}">
        <p14:creationId xmlns:p14="http://schemas.microsoft.com/office/powerpoint/2010/main" val="2817841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1"/>
            <a:ext cx="10515600" cy="1024406"/>
          </a:xfrm>
        </p:spPr>
        <p:txBody>
          <a:bodyPr/>
          <a:lstStyle/>
          <a:p>
            <a:pPr algn="ctr"/>
            <a:r>
              <a:rPr lang="en-US" dirty="0"/>
              <a:t>Cancer treatments</a:t>
            </a:r>
          </a:p>
        </p:txBody>
      </p:sp>
      <p:sp>
        <p:nvSpPr>
          <p:cNvPr id="5" name="TextBox 4">
            <a:extLst>
              <a:ext uri="{FF2B5EF4-FFF2-40B4-BE49-F238E27FC236}">
                <a16:creationId xmlns:a16="http://schemas.microsoft.com/office/drawing/2014/main" id="{A75E1E36-1CE3-4072-63F8-A4141AB84C07}"/>
              </a:ext>
            </a:extLst>
          </p:cNvPr>
          <p:cNvSpPr txBox="1"/>
          <p:nvPr/>
        </p:nvSpPr>
        <p:spPr>
          <a:xfrm>
            <a:off x="168522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7692088" y="1339502"/>
            <a:ext cx="2986548" cy="646331"/>
          </a:xfrm>
          <a:prstGeom prst="rect">
            <a:avLst/>
          </a:prstGeom>
          <a:noFill/>
        </p:spPr>
        <p:txBody>
          <a:bodyPr wrap="square" rtlCol="0">
            <a:spAutoFit/>
          </a:bodyPr>
          <a:lstStyle/>
          <a:p>
            <a:pPr algn="r"/>
            <a:r>
              <a:rPr lang="en-US" sz="3600" dirty="0"/>
              <a:t>Chemotherapy</a:t>
            </a:r>
            <a:endParaRPr lang="en-US" dirty="0"/>
          </a:p>
        </p:txBody>
      </p:sp>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136" y="1356391"/>
            <a:ext cx="604085" cy="604085"/>
          </a:xfrm>
          <a:prstGeom prst="rect">
            <a:avLst/>
          </a:prstGeom>
        </p:spPr>
      </p:pic>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84" y="2216576"/>
            <a:ext cx="5046591" cy="3364393"/>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857" y="2216576"/>
            <a:ext cx="4485857" cy="3364393"/>
          </a:xfrm>
          <a:prstGeom prst="rect">
            <a:avLst/>
          </a:prstGeom>
        </p:spPr>
      </p:pic>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0400" y="1314145"/>
            <a:ext cx="671688" cy="671688"/>
          </a:xfrm>
          <a:prstGeom prst="rect">
            <a:avLst/>
          </a:prstGeom>
        </p:spPr>
      </p:pic>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2604536" y="707923"/>
            <a:ext cx="1269374" cy="606222"/>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318092" y="707923"/>
            <a:ext cx="867270" cy="631579"/>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DAA507-F22A-C494-9795-7B0734ABF85B}"/>
              </a:ext>
            </a:extLst>
          </p:cNvPr>
          <p:cNvSpPr txBox="1"/>
          <p:nvPr/>
        </p:nvSpPr>
        <p:spPr>
          <a:xfrm>
            <a:off x="1052283" y="5577815"/>
            <a:ext cx="5601573" cy="830997"/>
          </a:xfrm>
          <a:prstGeom prst="rect">
            <a:avLst/>
          </a:prstGeom>
          <a:noFill/>
        </p:spPr>
        <p:txBody>
          <a:bodyPr wrap="square" rtlCol="0">
            <a:spAutoFit/>
          </a:bodyPr>
          <a:lstStyle/>
          <a:p>
            <a:r>
              <a:rPr lang="en-US" sz="2400" dirty="0"/>
              <a:t>+: Safe (little damage to healthy tissues)</a:t>
            </a:r>
          </a:p>
          <a:p>
            <a:r>
              <a:rPr lang="en-US" sz="2400" dirty="0"/>
              <a:t>-: Tumor needs to be localized &amp; accessible</a:t>
            </a:r>
          </a:p>
        </p:txBody>
      </p:sp>
      <p:sp>
        <p:nvSpPr>
          <p:cNvPr id="30" name="TextBox 29">
            <a:extLst>
              <a:ext uri="{FF2B5EF4-FFF2-40B4-BE49-F238E27FC236}">
                <a16:creationId xmlns:a16="http://schemas.microsoft.com/office/drawing/2014/main" id="{70BB2428-18B9-CABE-D095-AA434B13BA43}"/>
              </a:ext>
            </a:extLst>
          </p:cNvPr>
          <p:cNvSpPr txBox="1"/>
          <p:nvPr/>
        </p:nvSpPr>
        <p:spPr>
          <a:xfrm>
            <a:off x="6653857" y="5577815"/>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spTree>
    <p:extLst>
      <p:ext uri="{BB962C8B-B14F-4D97-AF65-F5344CB8AC3E}">
        <p14:creationId xmlns:p14="http://schemas.microsoft.com/office/powerpoint/2010/main" val="34392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519</Words>
  <Application>Microsoft Office PowerPoint</Application>
  <PresentationFormat>Widescreen</PresentationFormat>
  <Paragraphs>81</Paragraphs>
  <Slides>14</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lpstr>Cancer treatments</vt:lpstr>
      <vt:lpstr>Cancer treatments</vt:lpstr>
      <vt:lpstr>Waves are like…</vt:lpstr>
      <vt:lpstr>Targeting the tumor </vt:lpstr>
      <vt:lpstr>Multi-Leaf Collimator</vt:lpstr>
      <vt:lpstr>Dose Spread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11</cp:revision>
  <dcterms:created xsi:type="dcterms:W3CDTF">2023-06-01T11:33:31Z</dcterms:created>
  <dcterms:modified xsi:type="dcterms:W3CDTF">2023-06-01T12:07:49Z</dcterms:modified>
</cp:coreProperties>
</file>